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15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  <p:sldMasterId id="2147484131" r:id="rId4"/>
    <p:sldMasterId id="2147484143" r:id="rId5"/>
    <p:sldMasterId id="2147484155" r:id="rId6"/>
    <p:sldMasterId id="2147484167" r:id="rId7"/>
    <p:sldMasterId id="2147484179" r:id="rId8"/>
    <p:sldMasterId id="2147484193" r:id="rId9"/>
    <p:sldMasterId id="2147484207" r:id="rId10"/>
    <p:sldMasterId id="2147484221" r:id="rId11"/>
    <p:sldMasterId id="2147487055" r:id="rId12"/>
    <p:sldMasterId id="2147487068" r:id="rId13"/>
  </p:sldMasterIdLst>
  <p:notesMasterIdLst>
    <p:notesMasterId r:id="rId40"/>
  </p:notesMasterIdLst>
  <p:handoutMasterIdLst>
    <p:handoutMasterId r:id="rId41"/>
  </p:handoutMasterIdLst>
  <p:sldIdLst>
    <p:sldId id="328" r:id="rId14"/>
    <p:sldId id="329" r:id="rId15"/>
    <p:sldId id="333" r:id="rId16"/>
    <p:sldId id="334" r:id="rId17"/>
    <p:sldId id="336" r:id="rId18"/>
    <p:sldId id="337" r:id="rId19"/>
    <p:sldId id="309" r:id="rId20"/>
    <p:sldId id="332" r:id="rId21"/>
    <p:sldId id="322" r:id="rId22"/>
    <p:sldId id="331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23" r:id="rId36"/>
    <p:sldId id="324" r:id="rId37"/>
    <p:sldId id="330" r:id="rId38"/>
    <p:sldId id="335" r:id="rId39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F2C"/>
    <a:srgbClr val="A6D85F"/>
    <a:srgbClr val="615A20"/>
    <a:srgbClr val="FFB300"/>
    <a:srgbClr val="FE3E14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6" autoAdjust="0"/>
    <p:restoredTop sz="79537" autoAdjust="0"/>
  </p:normalViewPr>
  <p:slideViewPr>
    <p:cSldViewPr>
      <p:cViewPr>
        <p:scale>
          <a:sx n="77" d="100"/>
          <a:sy n="77" d="100"/>
        </p:scale>
        <p:origin x="-1212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0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C28396A6-2C10-4432-9C14-66590AAD3D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45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82CACE9A-A3FD-41A7-B191-DDBB22937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11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E7A73F1-36E8-4271-8A4F-6723860374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3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0070-979E-40C6-BF34-D5625608E8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1741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B61B0-9BCD-4090-B330-0E1AF42864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87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A14AA-5D6D-4001-BFC1-05814CF2B7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277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D4299-DF61-4D90-8609-98E3D9B62A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5524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0A296-1784-4CFF-91FF-06D17B52C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690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B8EDC-09AB-4352-9292-D161D4F530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166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BCAB4-00D1-4563-A057-AA115BAA19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054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D4C8F92-E7E3-4E66-9D9D-71387A7F63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560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90A68-8ED3-4B3C-8F16-EFC5AC569C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17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8BCE8-FB65-4E95-91BC-2EBE3DBEC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736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0078-0377-45C2-944D-71DD42D986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81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1F80-FC43-4E63-815D-5C4577FA3C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090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ED13-80E9-418E-80A6-544D3D5709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638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B2D01-FF57-413C-88D0-D1788E64DE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438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657B3-E29D-41AF-9C85-9DB6F6BABC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983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FBC29-EC21-4D3C-ABB1-F307C3C485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766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F7629-CAB7-4BCD-AA24-546B63277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6210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F734-B98B-42EF-8F92-2D1658234F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839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4AE5-FEA5-47EF-8C4E-0858F76267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7882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64B15-F93C-4318-A791-7584FEA3A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22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F9A8-01A8-4C9B-AB8D-BB65612426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242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B7E3945-B8CB-4FBC-B8C6-F6E9CCB8E0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75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47243-55CA-4E68-9A35-7D6E9C306B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735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AE636-BA98-4E82-BF84-09CCF8314F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358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F91C6-6852-46E1-A231-250F4895C6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724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3DFE6-A07E-4B2A-B78F-94960786C8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575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FF9B3-15F4-45DF-929F-A54C085EB0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594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E4E9-9476-4FB5-9B8D-7A3AB837D5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937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96DBF-0277-486B-9845-DC307696FA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084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5C728-FF6C-4F93-A7ED-44AAEEAC45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790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8039F-C282-48FC-9410-3519BECF96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057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A177-0BCE-451B-800C-7CE77E2D22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7758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FD21C-290A-4EA6-B2FA-C81436A4FE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50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D4E6-DEEF-4B9C-B31A-6F0906F6C0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981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5C711-27F8-4E38-9363-8883BAC12A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361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308EC-C719-4EF7-B8D0-9EA42A6325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68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mtClean="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323D43"/>
              </a:solidFill>
              <a:latin typeface="Arial" charset="0"/>
            </a:endParaRPr>
          </a:p>
        </p:txBody>
      </p:sp>
      <p:pic>
        <p:nvPicPr>
          <p:cNvPr id="6" name="Picture 1039" descr="psych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349250"/>
            <a:ext cx="2711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4062030-B21F-49F8-8448-94B6CD7F37CC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041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0611-3BBE-4DD5-9966-9DFE2D81A698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46-DA53-47C1-852D-799547B50708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279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1B91B-0D11-4181-9FF5-6CCD65D44E2A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347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A476-AED0-463E-8A6F-7B2D3EEA9C90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213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6356-DC2E-42D1-924C-AF4EC5B8F622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467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6511B-04DB-434D-8EC4-A77963428345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748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9A79C-274D-40B0-9E69-4F5C7E15D5A3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9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25770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1BA2D-0BF2-4CEE-8F19-3D57DD0D5D43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542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5C417-0BF0-416C-99E1-78C66EF5DCFC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160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B7387-D42B-4B4D-AB31-E3F89F11797A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786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AAC42-952F-46BE-AC28-03790D25A282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609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541D-B5AC-4960-92B3-95FC89FB03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B6C-B477-4A15-BF49-CB6A4E16F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875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541D-B5AC-4960-92B3-95FC89FB03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B6C-B477-4A15-BF49-CB6A4E16F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714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541D-B5AC-4960-92B3-95FC89FB03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B6C-B477-4A15-BF49-CB6A4E16F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125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541D-B5AC-4960-92B3-95FC89FB03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B6C-B477-4A15-BF49-CB6A4E16F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985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541D-B5AC-4960-92B3-95FC89FB03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B6C-B477-4A15-BF49-CB6A4E16F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424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541D-B5AC-4960-92B3-95FC89FB03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B6C-B477-4A15-BF49-CB6A4E16F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9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05BB5-F52E-459B-96B5-3E423F78C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95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541D-B5AC-4960-92B3-95FC89FB03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B6C-B477-4A15-BF49-CB6A4E16F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325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541D-B5AC-4960-92B3-95FC89FB03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B6C-B477-4A15-BF49-CB6A4E16F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42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541D-B5AC-4960-92B3-95FC89FB03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B6C-B477-4A15-BF49-CB6A4E16F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485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541D-B5AC-4960-92B3-95FC89FB03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B6C-B477-4A15-BF49-CB6A4E16F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285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541D-B5AC-4960-92B3-95FC89FB03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B6C-B477-4A15-BF49-CB6A4E16F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7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181E-461B-4721-B824-AFF57BCFF2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28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61777-4055-44C8-A208-5F1559D780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12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171D-8A1B-4CDE-BDF2-A009CA533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8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9CF6-EA13-4DAC-ACCD-053F985D81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4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E93C-D87B-46F5-8947-4D2DAB97ED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701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2FE8-D0FF-4C1E-BEB3-18848C9E80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201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295C-A328-410C-B7D7-4F27735FFA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02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42C94-D4CE-405A-9B36-3B8234424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21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71E31-743B-4FDD-B46F-C64D57942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15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4840-1D4F-4C05-AEAD-715E9E919D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57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2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3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09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14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9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FE140-DC6D-48AC-9757-C3835053D5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84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1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96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81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1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05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4149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A4EE0-2AD2-41C9-A325-950FE4497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68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E9C6-8658-4B94-B834-47F8113F17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383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B681-E1B7-4109-9324-BE6C99AB20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5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D61CB-0317-47E2-919E-3F86CD17C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0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2E62E-ADED-44C6-9E70-9411725927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98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07150-926F-4F85-836F-5468C7ADB9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35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C418-E0A9-47E1-B7B4-89BBD4CC93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68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2FBF9-3C7C-49AC-A1E6-20158AA8D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17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976FB-862C-4AB0-B917-43E624F6E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130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8CEF-A49B-4860-94C8-AE263F62B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114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8F9BC-C8B0-4B73-B1AE-BB8A5DC00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098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781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74627-4158-4A8B-8334-FAADCDED1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528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D666B-A23C-4F42-91E2-54562510D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8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E0935-528A-4F2D-AEFF-601DF2EFE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56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964E9-8EA2-479F-8A98-FCF6AC40F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392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03E95-8282-4BCB-9149-791FE408C7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35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3D4E-BED1-48BA-9D60-20145E40BE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459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F4D67-948D-49EF-A518-AC732DA119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66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EF5E-04C0-40CD-8FC2-3AEEDF0EBF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58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880A1-6780-454D-9455-6D8B516E83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53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BF11-7B20-4B38-AD74-F401557A25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38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0D13E-EFD0-4CE0-A767-D7B6CBD50D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751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0653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546B-FEB1-4EF0-B018-80B1F20474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3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0D205-6040-41A7-B758-17F2912AE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75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B030-3CE2-4AC8-AFCA-6678EFC795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033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6CAF3-FDDD-455B-85AC-D5919BD8A1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168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65A2-7F97-42EF-AC8D-E32A589500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121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D4248-E9E2-41B1-807F-14F05BA114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603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41FB-E2D0-416D-A133-18E09AF4EF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15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A316-8DAB-407F-A7B7-2B954D6BFF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55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1884-94DB-4938-A195-72BEE2DF2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411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12B6-7337-44F0-8080-AE5EF14677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05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21DAE-6B98-4ED4-9CBB-40651BE610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549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79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23B4-A956-4898-91F9-D5E1774368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68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DE6F-3631-49E0-92F7-DCC2A5BDA8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365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F284-4B47-44B2-A64E-95C52A3063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663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928E7-8F7A-4EDC-827F-0936DCBA00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397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E664-7E88-4B2B-BF1B-A2185CAB8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444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D48ED-E2ED-4CA3-9493-63BE18738B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16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904D5-A4AE-4DBA-82E2-3CA7E4E18A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9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03A8B-1620-464A-A4AE-2D1B287866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832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33FE9-6398-4210-858A-A85CB677A3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732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41CF9-9B0F-4140-A5B3-0DFD33653B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435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428B-25DC-4A04-AED6-8A3DCE077D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3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EEC00-9B9B-4830-9731-E235C0CCFB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9676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C420BA7-98F8-45D1-8BAF-DBD66BC3BD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4953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5C47-3AD3-462C-8FCA-42C43E2EC9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0961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0015-7F1F-4FA7-8D2D-6F66E5167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719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2474-F9AF-4458-8065-6B6AFE587F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408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2AD8C-4D1D-4E1B-8E8A-C18D055610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06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5A9BC-17EE-4DF3-95DD-0B1DCD2892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277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29B6-6D44-42D0-8F77-3209E9F619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5677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B78B-7ACF-48A2-BA94-ACCCC3CCD9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763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EF451-F908-4499-AAA7-4B341EF9D3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11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18E8-B538-4062-97AA-AEBA0396A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10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4879-092E-4D12-985F-3369765E37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502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18101-0E8D-4699-9AEF-B3ED6B8631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004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B6C0-30A9-4D8E-BDEA-9DB5A11A6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397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1C35B-8DDC-4D56-A850-7499B47FF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928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8BB25E-DF10-4663-B955-8DCE94302A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932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EE556-AE83-4E17-A571-D1A43A757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784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B99F2-60D9-4849-84F6-4AF794D80A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409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292CE-1FB5-4665-8B4E-7840613040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724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EB72C-1E72-4AB4-ADF7-AFFD20DFCF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20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B056-226C-46D4-BDE3-538FFA2B44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33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F895-0AA0-48E3-9713-D9688C79D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7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pPr>
              <a:defRPr/>
            </a:pPr>
            <a:fld id="{A7DB5FCF-DD2D-4243-AC90-2703AADA98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45" r:id="rId1"/>
    <p:sldLayoutId id="2147486924" r:id="rId2"/>
    <p:sldLayoutId id="2147486925" r:id="rId3"/>
    <p:sldLayoutId id="2147486926" r:id="rId4"/>
    <p:sldLayoutId id="2147486927" r:id="rId5"/>
    <p:sldLayoutId id="2147486928" r:id="rId6"/>
    <p:sldLayoutId id="2147486929" r:id="rId7"/>
    <p:sldLayoutId id="2147486930" r:id="rId8"/>
    <p:sldLayoutId id="2147486931" r:id="rId9"/>
    <p:sldLayoutId id="2147486932" r:id="rId10"/>
    <p:sldLayoutId id="2147486933" r:id="rId11"/>
    <p:sldLayoutId id="2147486934" r:id="rId12"/>
    <p:sldLayoutId id="214748693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23D43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F7D5A634-58F1-4C92-8B15-3449A19748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49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3" r:id="rId1"/>
    <p:sldLayoutId id="2147487021" r:id="rId2"/>
    <p:sldLayoutId id="2147487022" r:id="rId3"/>
    <p:sldLayoutId id="2147487023" r:id="rId4"/>
    <p:sldLayoutId id="2147487024" r:id="rId5"/>
    <p:sldLayoutId id="2147487025" r:id="rId6"/>
    <p:sldLayoutId id="2147487026" r:id="rId7"/>
    <p:sldLayoutId id="2147487027" r:id="rId8"/>
    <p:sldLayoutId id="2147487028" r:id="rId9"/>
    <p:sldLayoutId id="2147487029" r:id="rId10"/>
    <p:sldLayoutId id="2147487030" r:id="rId11"/>
    <p:sldLayoutId id="2147487031" r:id="rId12"/>
    <p:sldLayoutId id="214748703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23D43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4F081CA5-32B4-4FE6-8686-8983481908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27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4" r:id="rId1"/>
    <p:sldLayoutId id="2147487033" r:id="rId2"/>
    <p:sldLayoutId id="2147487034" r:id="rId3"/>
    <p:sldLayoutId id="2147487035" r:id="rId4"/>
    <p:sldLayoutId id="2147487036" r:id="rId5"/>
    <p:sldLayoutId id="2147487037" r:id="rId6"/>
    <p:sldLayoutId id="2147487038" r:id="rId7"/>
    <p:sldLayoutId id="2147487039" r:id="rId8"/>
    <p:sldLayoutId id="2147487040" r:id="rId9"/>
    <p:sldLayoutId id="2147487041" r:id="rId10"/>
    <p:sldLayoutId id="2147487042" r:id="rId11"/>
    <p:sldLayoutId id="2147487043" r:id="rId12"/>
    <p:sldLayoutId id="214748704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mtClean="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Georgia" pitchFamily="18" charset="0"/>
                <a:cs typeface="Arial" charset="0"/>
              </a:defRPr>
            </a:lvl1pPr>
          </a:lstStyle>
          <a:p>
            <a:pPr>
              <a:defRPr/>
            </a:pPr>
            <a:fld id="{E4679FB2-751B-41B3-91BB-A7A98DFF67ED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33" name="Picture 13" descr="psycholog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60350"/>
            <a:ext cx="21796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39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56" r:id="rId1"/>
    <p:sldLayoutId id="2147487057" r:id="rId2"/>
    <p:sldLayoutId id="2147487058" r:id="rId3"/>
    <p:sldLayoutId id="2147487059" r:id="rId4"/>
    <p:sldLayoutId id="2147487060" r:id="rId5"/>
    <p:sldLayoutId id="2147487061" r:id="rId6"/>
    <p:sldLayoutId id="2147487062" r:id="rId7"/>
    <p:sldLayoutId id="2147487063" r:id="rId8"/>
    <p:sldLayoutId id="2147487064" r:id="rId9"/>
    <p:sldLayoutId id="2147487065" r:id="rId10"/>
    <p:sldLayoutId id="2147487066" r:id="rId11"/>
    <p:sldLayoutId id="214748706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B0541D-B5AC-4960-92B3-95FC89FB0365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10/06/2014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068B6C-B477-4A15-BF49-CB6A4E16F5E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44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69" r:id="rId1"/>
    <p:sldLayoutId id="2147487070" r:id="rId2"/>
    <p:sldLayoutId id="2147487071" r:id="rId3"/>
    <p:sldLayoutId id="2147487072" r:id="rId4"/>
    <p:sldLayoutId id="2147487073" r:id="rId5"/>
    <p:sldLayoutId id="2147487074" r:id="rId6"/>
    <p:sldLayoutId id="2147487075" r:id="rId7"/>
    <p:sldLayoutId id="2147487076" r:id="rId8"/>
    <p:sldLayoutId id="2147487077" r:id="rId9"/>
    <p:sldLayoutId id="2147487078" r:id="rId10"/>
    <p:sldLayoutId id="2147487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pPr>
              <a:defRPr/>
            </a:pPr>
            <a:fld id="{DBFA3333-C5B7-40BF-8B61-FE31870E56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46" r:id="rId1"/>
    <p:sldLayoutId id="2147486936" r:id="rId2"/>
    <p:sldLayoutId id="2147486937" r:id="rId3"/>
    <p:sldLayoutId id="2147486938" r:id="rId4"/>
    <p:sldLayoutId id="2147486939" r:id="rId5"/>
    <p:sldLayoutId id="2147486940" r:id="rId6"/>
    <p:sldLayoutId id="2147486941" r:id="rId7"/>
    <p:sldLayoutId id="2147486942" r:id="rId8"/>
    <p:sldLayoutId id="2147486943" r:id="rId9"/>
    <p:sldLayoutId id="2147486944" r:id="rId10"/>
    <p:sldLayoutId id="21474869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46" r:id="rId1"/>
    <p:sldLayoutId id="2147486947" r:id="rId2"/>
    <p:sldLayoutId id="2147486948" r:id="rId3"/>
    <p:sldLayoutId id="2147486949" r:id="rId4"/>
    <p:sldLayoutId id="2147486950" r:id="rId5"/>
    <p:sldLayoutId id="2147486951" r:id="rId6"/>
    <p:sldLayoutId id="2147486952" r:id="rId7"/>
    <p:sldLayoutId id="2147486953" r:id="rId8"/>
    <p:sldLayoutId id="2147486954" r:id="rId9"/>
    <p:sldLayoutId id="2147486955" r:id="rId10"/>
    <p:sldLayoutId id="21474869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23D43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6BE80037-5DF5-4045-80DB-BD182C0779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103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47" r:id="rId1"/>
    <p:sldLayoutId id="2147486957" r:id="rId2"/>
    <p:sldLayoutId id="2147486958" r:id="rId3"/>
    <p:sldLayoutId id="2147486959" r:id="rId4"/>
    <p:sldLayoutId id="2147486960" r:id="rId5"/>
    <p:sldLayoutId id="2147486961" r:id="rId6"/>
    <p:sldLayoutId id="2147486962" r:id="rId7"/>
    <p:sldLayoutId id="2147486963" r:id="rId8"/>
    <p:sldLayoutId id="2147486964" r:id="rId9"/>
    <p:sldLayoutId id="2147486965" r:id="rId10"/>
    <p:sldLayoutId id="21474869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23D43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9A536626-8E9C-42F8-8906-5170B24F2E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127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48" r:id="rId1"/>
    <p:sldLayoutId id="2147486967" r:id="rId2"/>
    <p:sldLayoutId id="2147486968" r:id="rId3"/>
    <p:sldLayoutId id="2147486969" r:id="rId4"/>
    <p:sldLayoutId id="2147486970" r:id="rId5"/>
    <p:sldLayoutId id="2147486971" r:id="rId6"/>
    <p:sldLayoutId id="2147486972" r:id="rId7"/>
    <p:sldLayoutId id="2147486973" r:id="rId8"/>
    <p:sldLayoutId id="2147486974" r:id="rId9"/>
    <p:sldLayoutId id="2147486975" r:id="rId10"/>
    <p:sldLayoutId id="21474869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23D43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518F4934-B348-457F-9F6F-6EFE9CC088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151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49" r:id="rId1"/>
    <p:sldLayoutId id="2147486977" r:id="rId2"/>
    <p:sldLayoutId id="2147486978" r:id="rId3"/>
    <p:sldLayoutId id="2147486979" r:id="rId4"/>
    <p:sldLayoutId id="2147486980" r:id="rId5"/>
    <p:sldLayoutId id="2147486981" r:id="rId6"/>
    <p:sldLayoutId id="2147486982" r:id="rId7"/>
    <p:sldLayoutId id="2147486983" r:id="rId8"/>
    <p:sldLayoutId id="2147486984" r:id="rId9"/>
    <p:sldLayoutId id="2147486985" r:id="rId10"/>
    <p:sldLayoutId id="21474869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23D43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B4BB3B63-BA44-47F1-844F-D4EF88786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175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0" r:id="rId1"/>
    <p:sldLayoutId id="2147486987" r:id="rId2"/>
    <p:sldLayoutId id="2147486988" r:id="rId3"/>
    <p:sldLayoutId id="2147486989" r:id="rId4"/>
    <p:sldLayoutId id="2147486990" r:id="rId5"/>
    <p:sldLayoutId id="2147486991" r:id="rId6"/>
    <p:sldLayoutId id="2147486992" r:id="rId7"/>
    <p:sldLayoutId id="2147486993" r:id="rId8"/>
    <p:sldLayoutId id="2147486994" r:id="rId9"/>
    <p:sldLayoutId id="2147486995" r:id="rId10"/>
    <p:sldLayoutId id="21474869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23D43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66CBB553-71B2-4B50-A971-88E854CD95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201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1" r:id="rId1"/>
    <p:sldLayoutId id="2147486997" r:id="rId2"/>
    <p:sldLayoutId id="2147486998" r:id="rId3"/>
    <p:sldLayoutId id="2147486999" r:id="rId4"/>
    <p:sldLayoutId id="2147487000" r:id="rId5"/>
    <p:sldLayoutId id="2147487001" r:id="rId6"/>
    <p:sldLayoutId id="2147487002" r:id="rId7"/>
    <p:sldLayoutId id="2147487003" r:id="rId8"/>
    <p:sldLayoutId id="2147487004" r:id="rId9"/>
    <p:sldLayoutId id="2147487005" r:id="rId10"/>
    <p:sldLayoutId id="2147487006" r:id="rId11"/>
    <p:sldLayoutId id="2147487007" r:id="rId12"/>
    <p:sldLayoutId id="214748700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23D4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23D43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CABC1D9D-3AFF-4D1F-BA61-CE2A4B017C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225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2" r:id="rId1"/>
    <p:sldLayoutId id="2147487009" r:id="rId2"/>
    <p:sldLayoutId id="2147487010" r:id="rId3"/>
    <p:sldLayoutId id="2147487011" r:id="rId4"/>
    <p:sldLayoutId id="2147487012" r:id="rId5"/>
    <p:sldLayoutId id="2147487013" r:id="rId6"/>
    <p:sldLayoutId id="2147487014" r:id="rId7"/>
    <p:sldLayoutId id="2147487015" r:id="rId8"/>
    <p:sldLayoutId id="2147487016" r:id="rId9"/>
    <p:sldLayoutId id="2147487017" r:id="rId10"/>
    <p:sldLayoutId id="2147487018" r:id="rId11"/>
    <p:sldLayoutId id="2147487019" r:id="rId12"/>
    <p:sldLayoutId id="214748702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96300" cy="2160587"/>
          </a:xfrm>
        </p:spPr>
        <p:txBody>
          <a:bodyPr/>
          <a:lstStyle/>
          <a:p>
            <a:r>
              <a:rPr lang="en-GB" sz="4000" dirty="0"/>
              <a:t>Digital public health interventions: potential and challenges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8496300" cy="1752600"/>
          </a:xfrm>
        </p:spPr>
        <p:txBody>
          <a:bodyPr/>
          <a:lstStyle/>
          <a:p>
            <a:r>
              <a:rPr lang="en-GB" dirty="0" smtClean="0"/>
              <a:t>Lucy Yardley, Mark Weal &amp; Paul Little</a:t>
            </a:r>
          </a:p>
          <a:p>
            <a:r>
              <a:rPr lang="en-GB" dirty="0" smtClean="0"/>
              <a:t>Faculty of Social and Human Sciences</a:t>
            </a:r>
          </a:p>
          <a:p>
            <a:r>
              <a:rPr lang="en-GB" dirty="0" smtClean="0"/>
              <a:t>on behalf of the </a:t>
            </a:r>
            <a:r>
              <a:rPr lang="en-GB" dirty="0" err="1" smtClean="0"/>
              <a:t>LifeGuide</a:t>
            </a:r>
            <a:r>
              <a:rPr lang="en-GB" dirty="0" smtClean="0"/>
              <a:t>/</a:t>
            </a:r>
            <a:r>
              <a:rPr lang="en-GB" dirty="0" err="1" smtClean="0"/>
              <a:t>UBhave</a:t>
            </a:r>
            <a:r>
              <a:rPr lang="en-GB" dirty="0" smtClean="0"/>
              <a:t> team and collaborators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68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  Example 1:  Diabetes Literacy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61465"/>
            <a:ext cx="8496300" cy="4114800"/>
          </a:xfrm>
        </p:spPr>
        <p:txBody>
          <a:bodyPr/>
          <a:lstStyle/>
          <a:p>
            <a:r>
              <a:rPr lang="en-GB" dirty="0" smtClean="0"/>
              <a:t>EC-funded study to investigate whether interactivity and graphics can make public e-health interventions MORE accessible to those with lower levels of health literacy</a:t>
            </a:r>
          </a:p>
          <a:p>
            <a:r>
              <a:rPr lang="en-GB" dirty="0" smtClean="0"/>
              <a:t>Website evaluated by qualitative research in UK, USA, Ireland, Germany Austria (Alison </a:t>
            </a:r>
            <a:r>
              <a:rPr lang="en-GB" dirty="0" err="1" smtClean="0"/>
              <a:t>Rowsel</a:t>
            </a:r>
            <a:r>
              <a:rPr lang="en-GB" dirty="0" err="1"/>
              <a:t>l</a:t>
            </a:r>
            <a:r>
              <a:rPr lang="en-GB" dirty="0" err="1" smtClean="0"/>
              <a:t>’s</a:t>
            </a:r>
            <a:r>
              <a:rPr lang="en-GB" dirty="0" smtClean="0"/>
              <a:t> talk </a:t>
            </a:r>
            <a:r>
              <a:rPr lang="en-GB" dirty="0" smtClean="0"/>
              <a:t>Session 2)</a:t>
            </a:r>
            <a:endParaRPr lang="en-GB" dirty="0" smtClean="0"/>
          </a:p>
          <a:p>
            <a:r>
              <a:rPr lang="en-GB" dirty="0" smtClean="0"/>
              <a:t>Website will be compared with text only version in trials in all these countries plus Taiwan (2014-2015)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7E93C-D87B-46F5-8947-4D2DAB97EDD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" b="77544"/>
          <a:stretch/>
        </p:blipFill>
        <p:spPr>
          <a:xfrm>
            <a:off x="2631" y="5229200"/>
            <a:ext cx="9036496" cy="1440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103411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89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010"/>
            <a:ext cx="9036496" cy="67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" y="116632"/>
            <a:ext cx="9076012" cy="6669360"/>
          </a:xfrm>
        </p:spPr>
      </p:pic>
    </p:spTree>
    <p:extLst>
      <p:ext uri="{BB962C8B-B14F-4D97-AF65-F5344CB8AC3E}">
        <p14:creationId xmlns:p14="http://schemas.microsoft.com/office/powerpoint/2010/main" val="16262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" y="188640"/>
            <a:ext cx="9114420" cy="6408712"/>
          </a:xfrm>
        </p:spPr>
      </p:pic>
    </p:spTree>
    <p:extLst>
      <p:ext uri="{BB962C8B-B14F-4D97-AF65-F5344CB8AC3E}">
        <p14:creationId xmlns:p14="http://schemas.microsoft.com/office/powerpoint/2010/main" val="41838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42269" cy="6225555"/>
          </a:xfrm>
        </p:spPr>
      </p:pic>
    </p:spTree>
    <p:extLst>
      <p:ext uri="{BB962C8B-B14F-4D97-AF65-F5344CB8AC3E}">
        <p14:creationId xmlns:p14="http://schemas.microsoft.com/office/powerpoint/2010/main" val="23249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010016" cy="622555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88"/>
            <a:ext cx="9144000" cy="66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8735334" cy="6225555"/>
          </a:xfrm>
        </p:spPr>
      </p:pic>
    </p:spTree>
    <p:extLst>
      <p:ext uri="{BB962C8B-B14F-4D97-AF65-F5344CB8AC3E}">
        <p14:creationId xmlns:p14="http://schemas.microsoft.com/office/powerpoint/2010/main" val="38680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17464" cy="6200970"/>
          </a:xfrm>
        </p:spPr>
      </p:pic>
    </p:spTree>
    <p:extLst>
      <p:ext uri="{BB962C8B-B14F-4D97-AF65-F5344CB8AC3E}">
        <p14:creationId xmlns:p14="http://schemas.microsoft.com/office/powerpoint/2010/main" val="40673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50501" cy="6126163"/>
          </a:xfrm>
        </p:spPr>
      </p:pic>
    </p:spTree>
    <p:extLst>
      <p:ext uri="{BB962C8B-B14F-4D97-AF65-F5344CB8AC3E}">
        <p14:creationId xmlns:p14="http://schemas.microsoft.com/office/powerpoint/2010/main" val="28312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581613" cy="6225555"/>
          </a:xfrm>
        </p:spPr>
      </p:pic>
    </p:spTree>
    <p:extLst>
      <p:ext uri="{BB962C8B-B14F-4D97-AF65-F5344CB8AC3E}">
        <p14:creationId xmlns:p14="http://schemas.microsoft.com/office/powerpoint/2010/main" val="14980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Potential and challenges of digital interventions for public health interventions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496300" cy="41148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Valued </a:t>
            </a:r>
            <a:r>
              <a:rPr lang="en-GB" b="1" dirty="0">
                <a:solidFill>
                  <a:srgbClr val="0070C0"/>
                </a:solidFill>
              </a:rPr>
              <a:t>by users </a:t>
            </a:r>
            <a:r>
              <a:rPr lang="en-GB" dirty="0" smtClean="0">
                <a:solidFill>
                  <a:srgbClr val="0070C0"/>
                </a:solidFill>
              </a:rPr>
              <a:t>for </a:t>
            </a:r>
            <a:r>
              <a:rPr lang="en-GB" dirty="0">
                <a:solidFill>
                  <a:srgbClr val="0070C0"/>
                </a:solidFill>
              </a:rPr>
              <a:t>convenient, private, instant access to </a:t>
            </a:r>
            <a:r>
              <a:rPr lang="en-GB" dirty="0" smtClean="0">
                <a:solidFill>
                  <a:srgbClr val="0070C0"/>
                </a:solidFill>
              </a:rPr>
              <a:t>personalised, </a:t>
            </a:r>
            <a:r>
              <a:rPr lang="en-GB" dirty="0">
                <a:solidFill>
                  <a:srgbClr val="0070C0"/>
                </a:solidFill>
              </a:rPr>
              <a:t>expert and peer support to help achieve </a:t>
            </a:r>
            <a:r>
              <a:rPr lang="en-GB" dirty="0" smtClean="0">
                <a:solidFill>
                  <a:srgbClr val="0070C0"/>
                </a:solidFill>
              </a:rPr>
              <a:t>goals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Attractive to providers </a:t>
            </a:r>
            <a:r>
              <a:rPr lang="en-GB" dirty="0">
                <a:solidFill>
                  <a:srgbClr val="0070C0"/>
                </a:solidFill>
              </a:rPr>
              <a:t>as scalable – potentially wide reach at low cost per </a:t>
            </a:r>
            <a:r>
              <a:rPr lang="en-GB" dirty="0" smtClean="0">
                <a:solidFill>
                  <a:srgbClr val="0070C0"/>
                </a:solidFill>
              </a:rPr>
              <a:t>person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00F2C"/>
                </a:solidFill>
              </a:rPr>
              <a:t>BUT</a:t>
            </a:r>
          </a:p>
          <a:p>
            <a:r>
              <a:rPr lang="en-GB" dirty="0">
                <a:solidFill>
                  <a:srgbClr val="F00F2C"/>
                </a:solidFill>
              </a:rPr>
              <a:t>E</a:t>
            </a:r>
            <a:r>
              <a:rPr lang="en-GB" dirty="0" smtClean="0">
                <a:solidFill>
                  <a:srgbClr val="F00F2C"/>
                </a:solidFill>
              </a:rPr>
              <a:t>ffect </a:t>
            </a:r>
            <a:r>
              <a:rPr lang="en-GB" dirty="0">
                <a:solidFill>
                  <a:srgbClr val="F00F2C"/>
                </a:solidFill>
              </a:rPr>
              <a:t>sizes </a:t>
            </a:r>
            <a:r>
              <a:rPr lang="en-GB" dirty="0" smtClean="0">
                <a:solidFill>
                  <a:srgbClr val="F00F2C"/>
                </a:solidFill>
              </a:rPr>
              <a:t>often small, </a:t>
            </a:r>
            <a:r>
              <a:rPr lang="en-GB" dirty="0">
                <a:solidFill>
                  <a:srgbClr val="F00F2C"/>
                </a:solidFill>
              </a:rPr>
              <a:t>dropout from interventions </a:t>
            </a:r>
            <a:r>
              <a:rPr lang="en-GB" dirty="0" smtClean="0">
                <a:solidFill>
                  <a:srgbClr val="F00F2C"/>
                </a:solidFill>
              </a:rPr>
              <a:t>high</a:t>
            </a:r>
          </a:p>
          <a:p>
            <a:r>
              <a:rPr lang="en-GB" dirty="0" smtClean="0">
                <a:solidFill>
                  <a:srgbClr val="F00F2C"/>
                </a:solidFill>
              </a:rPr>
              <a:t>Already tens of thousands of untested, </a:t>
            </a:r>
            <a:r>
              <a:rPr lang="en-GB" dirty="0">
                <a:solidFill>
                  <a:srgbClr val="F00F2C"/>
                </a:solidFill>
              </a:rPr>
              <a:t>often unhelpful </a:t>
            </a:r>
            <a:r>
              <a:rPr lang="en-GB" dirty="0" smtClean="0">
                <a:solidFill>
                  <a:srgbClr val="F00F2C"/>
                </a:solidFill>
              </a:rPr>
              <a:t>apps for health-related behaviour change</a:t>
            </a:r>
            <a:endParaRPr lang="en-GB" dirty="0">
              <a:solidFill>
                <a:srgbClr val="F00F2C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7E93C-D87B-46F5-8947-4D2DAB97EDD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92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12296" cy="6369571"/>
          </a:xfrm>
        </p:spPr>
      </p:pic>
    </p:spTree>
    <p:extLst>
      <p:ext uri="{BB962C8B-B14F-4D97-AF65-F5344CB8AC3E}">
        <p14:creationId xmlns:p14="http://schemas.microsoft.com/office/powerpoint/2010/main" val="15559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051485" cy="6126163"/>
          </a:xfrm>
        </p:spPr>
      </p:pic>
    </p:spTree>
    <p:extLst>
      <p:ext uri="{BB962C8B-B14F-4D97-AF65-F5344CB8AC3E}">
        <p14:creationId xmlns:p14="http://schemas.microsoft.com/office/powerpoint/2010/main" val="7570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24"/>
            <a:ext cx="8808291" cy="6729611"/>
          </a:xfrm>
        </p:spPr>
      </p:pic>
    </p:spTree>
    <p:extLst>
      <p:ext uri="{BB962C8B-B14F-4D97-AF65-F5344CB8AC3E}">
        <p14:creationId xmlns:p14="http://schemas.microsoft.com/office/powerpoint/2010/main" val="37834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2:  </a:t>
            </a:r>
            <a:r>
              <a:rPr lang="en-GB" dirty="0" err="1" smtClean="0"/>
              <a:t>POWeR</a:t>
            </a:r>
            <a:r>
              <a:rPr lang="en-GB" dirty="0" smtClean="0"/>
              <a:t> </a:t>
            </a:r>
            <a:r>
              <a:rPr lang="en-GB" sz="2000" dirty="0" smtClean="0"/>
              <a:t>(Positive Online Weight Reduction)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300" cy="4114800"/>
          </a:xfrm>
        </p:spPr>
        <p:txBody>
          <a:bodyPr/>
          <a:lstStyle/>
          <a:p>
            <a:r>
              <a:rPr lang="en-GB" dirty="0" smtClean="0"/>
              <a:t>POWeR1 for obese patients in primary care, studying varying levels of nurse support – feasibility study (n &lt; 200), 12 months effectiveness similar to </a:t>
            </a:r>
            <a:r>
              <a:rPr lang="en-GB" dirty="0" err="1" smtClean="0"/>
              <a:t>WeightWatchers</a:t>
            </a:r>
            <a:endParaRPr lang="en-GB" dirty="0" smtClean="0"/>
          </a:p>
          <a:p>
            <a:r>
              <a:rPr lang="en-GB" dirty="0" err="1" smtClean="0"/>
              <a:t>POWeRPlus</a:t>
            </a:r>
            <a:r>
              <a:rPr lang="en-GB" dirty="0" smtClean="0"/>
              <a:t> (24 sessions) now being trialled (n = 790)</a:t>
            </a:r>
          </a:p>
          <a:p>
            <a:r>
              <a:rPr lang="en-GB" dirty="0" smtClean="0"/>
              <a:t>Rolled out by public health teams in the community (first roll-out n &gt; 1000, 2</a:t>
            </a:r>
            <a:r>
              <a:rPr lang="en-GB" baseline="30000" dirty="0" smtClean="0"/>
              <a:t>nd</a:t>
            </a:r>
            <a:r>
              <a:rPr lang="en-GB" dirty="0" smtClean="0"/>
              <a:t> roll-out starting Sept 2014)</a:t>
            </a:r>
          </a:p>
          <a:p>
            <a:r>
              <a:rPr lang="en-GB" dirty="0" smtClean="0"/>
              <a:t>Modified for use in numerous further interventions:  for hypertension (SMILE/DIPSS), diabetes </a:t>
            </a:r>
            <a:r>
              <a:rPr lang="en-GB" dirty="0"/>
              <a:t>(HELP-Diabetes), Royal </a:t>
            </a:r>
            <a:r>
              <a:rPr lang="en-GB" dirty="0" smtClean="0"/>
              <a:t>Navy, </a:t>
            </a:r>
            <a:r>
              <a:rPr lang="en-GB" dirty="0"/>
              <a:t>exercise referral </a:t>
            </a:r>
            <a:r>
              <a:rPr lang="en-GB" dirty="0" smtClean="0"/>
              <a:t>schemes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7E93C-D87B-46F5-8947-4D2DAB97EDD5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92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300" cy="649288"/>
          </a:xfrm>
        </p:spPr>
        <p:txBody>
          <a:bodyPr/>
          <a:lstStyle/>
          <a:p>
            <a:r>
              <a:rPr lang="en-GB" dirty="0" smtClean="0"/>
              <a:t>Example 3:  INTRO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7056784" cy="4114800"/>
          </a:xfrm>
        </p:spPr>
        <p:txBody>
          <a:bodyPr/>
          <a:lstStyle/>
          <a:p>
            <a:r>
              <a:rPr lang="en-GB" dirty="0"/>
              <a:t>web-based </a:t>
            </a:r>
            <a:r>
              <a:rPr lang="en-GB" dirty="0" smtClean="0"/>
              <a:t>GP education to reduce antibiotic prescribing/resistance across Europe</a:t>
            </a:r>
          </a:p>
          <a:p>
            <a:r>
              <a:rPr lang="en-GB" dirty="0" smtClean="0"/>
              <a:t>intervention </a:t>
            </a:r>
            <a:r>
              <a:rPr lang="en-GB" dirty="0"/>
              <a:t>created in UK, </a:t>
            </a:r>
            <a:r>
              <a:rPr lang="en-GB" dirty="0" smtClean="0"/>
              <a:t>translated/modified </a:t>
            </a:r>
            <a:r>
              <a:rPr lang="en-GB" dirty="0"/>
              <a:t>for Spain, Poland, Belgium, </a:t>
            </a:r>
            <a:r>
              <a:rPr lang="en-GB" dirty="0" smtClean="0"/>
              <a:t>NL </a:t>
            </a:r>
          </a:p>
          <a:p>
            <a:r>
              <a:rPr lang="en-GB" dirty="0" smtClean="0"/>
              <a:t>developed </a:t>
            </a:r>
            <a:r>
              <a:rPr lang="en-GB" dirty="0"/>
              <a:t>and piloted qualitatively in 11 </a:t>
            </a:r>
            <a:r>
              <a:rPr lang="en-GB" dirty="0" smtClean="0"/>
              <a:t>months (using </a:t>
            </a:r>
            <a:r>
              <a:rPr lang="en-GB" dirty="0" err="1" smtClean="0"/>
              <a:t>LifeGuide</a:t>
            </a:r>
            <a:r>
              <a:rPr lang="en-GB" dirty="0" smtClean="0"/>
              <a:t> Community Website)</a:t>
            </a:r>
          </a:p>
          <a:p>
            <a:r>
              <a:rPr lang="en-GB" dirty="0"/>
              <a:t>t</a:t>
            </a:r>
            <a:r>
              <a:rPr lang="en-GB" dirty="0" smtClean="0"/>
              <a:t>rialled in 246 practices, successfully reduced prescribing (ca. 20%), published in Lancet</a:t>
            </a:r>
          </a:p>
          <a:p>
            <a:r>
              <a:rPr lang="en-GB" dirty="0"/>
              <a:t>n</a:t>
            </a:r>
            <a:r>
              <a:rPr lang="en-GB" dirty="0" smtClean="0"/>
              <a:t>ow to be disseminated via GP education websites (CLAHRC, Belgium etc.)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7E93C-D87B-46F5-8947-4D2DAB97EDD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5301208"/>
            <a:ext cx="2103411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459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74" y="332656"/>
            <a:ext cx="8496300" cy="649288"/>
          </a:xfrm>
        </p:spPr>
        <p:txBody>
          <a:bodyPr/>
          <a:lstStyle/>
          <a:p>
            <a:r>
              <a:rPr lang="en-GB" dirty="0" smtClean="0"/>
              <a:t>Example 4:  PRIMIT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14" y="3573016"/>
            <a:ext cx="5040560" cy="2592288"/>
          </a:xfrm>
        </p:spPr>
        <p:txBody>
          <a:bodyPr/>
          <a:lstStyle/>
          <a:p>
            <a:r>
              <a:rPr lang="en-GB" dirty="0" smtClean="0"/>
              <a:t>Reduced respiratory infections (frequency, severity, consultations)</a:t>
            </a:r>
          </a:p>
          <a:p>
            <a:r>
              <a:rPr lang="en-GB" dirty="0" smtClean="0"/>
              <a:t>Also benefited household members, gastrointestinal infections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7E93C-D87B-46F5-8947-4D2DAB97EDD5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5" name="Picture 2" descr="C:\Users\PC User\Documents\WORK\website\illustrations\bath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69" y="3717032"/>
            <a:ext cx="4131633" cy="284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1491" y="1196752"/>
            <a:ext cx="860677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WHO/</a:t>
            </a:r>
            <a:r>
              <a:rPr lang="en-GB" kern="0" dirty="0" err="1" smtClean="0"/>
              <a:t>DoH</a:t>
            </a:r>
            <a:r>
              <a:rPr lang="en-GB" kern="0" dirty="0" smtClean="0"/>
              <a:t> advised hand-washing during last flu pandemic to prevent spread of infection – but actually no good evidence it is effective, no interventions to support it</a:t>
            </a:r>
          </a:p>
          <a:p>
            <a:r>
              <a:rPr lang="en-GB" kern="0" dirty="0" smtClean="0"/>
              <a:t>Developed 4 session intervention to increase hand-washing, trialled in &gt; 20,000 adults in UK</a:t>
            </a:r>
          </a:p>
        </p:txBody>
      </p:sp>
    </p:spTree>
    <p:extLst>
      <p:ext uri="{BB962C8B-B14F-4D97-AF65-F5344CB8AC3E}">
        <p14:creationId xmlns:p14="http://schemas.microsoft.com/office/powerpoint/2010/main" val="2086686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7992888" cy="41148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LifeGuide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Funded by EPSRC to create </a:t>
            </a:r>
            <a:r>
              <a:rPr lang="en-GB" dirty="0" err="1" smtClean="0">
                <a:solidFill>
                  <a:srgbClr val="0070C0"/>
                </a:solidFill>
              </a:rPr>
              <a:t>LifeGuide</a:t>
            </a:r>
            <a:r>
              <a:rPr lang="en-GB" dirty="0" smtClean="0">
                <a:solidFill>
                  <a:srgbClr val="0070C0"/>
                </a:solidFill>
              </a:rPr>
              <a:t> software for smart phones – first trials this year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Dissemination of interventions – through CLAHRC, commercial exploitation, international collaborations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E-public health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Technological and behavioural challenges successfully addressed, now need to address challenge of creating sustainable business models for e-health 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7E93C-D87B-46F5-8947-4D2DAB97EDD5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2306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28625" y="908050"/>
            <a:ext cx="8391525" cy="649288"/>
          </a:xfrm>
        </p:spPr>
        <p:txBody>
          <a:bodyPr/>
          <a:lstStyle/>
          <a:p>
            <a:r>
              <a:rPr lang="en-GB" altLang="en-US" sz="3200" dirty="0" smtClean="0">
                <a:ea typeface="MS PGothic" pitchFamily="34" charset="-128"/>
              </a:rPr>
              <a:t>Multidisciplinary c</a:t>
            </a:r>
            <a:r>
              <a:rPr lang="en-GB" altLang="en-US" sz="3200" dirty="0" smtClean="0">
                <a:ea typeface="MS PGothic" pitchFamily="34" charset="-128"/>
              </a:rPr>
              <a:t>hallenge </a:t>
            </a:r>
            <a:r>
              <a:rPr lang="en-GB" altLang="en-US" sz="3200" dirty="0" smtClean="0">
                <a:ea typeface="MS PGothic" pitchFamily="34" charset="-128"/>
              </a:rPr>
              <a:t>facing digital interventions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560" y="2302024"/>
            <a:ext cx="4716661" cy="45559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altLang="en-US" dirty="0" smtClean="0">
                <a:ea typeface="MS PGothic" pitchFamily="34" charset="-128"/>
              </a:rPr>
              <a:t>The technological challenge – generating flexible, affordable and accessible methods of creating digital interventions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dirty="0">
                <a:ea typeface="MS PGothic" pitchFamily="34" charset="-128"/>
              </a:rPr>
              <a:t>The </a:t>
            </a:r>
            <a:r>
              <a:rPr lang="en-GB" altLang="en-US" dirty="0" smtClean="0">
                <a:ea typeface="MS PGothic" pitchFamily="34" charset="-128"/>
              </a:rPr>
              <a:t>behavioural challenge </a:t>
            </a:r>
            <a:r>
              <a:rPr lang="en-GB" altLang="en-US" dirty="0">
                <a:ea typeface="MS PGothic" pitchFamily="34" charset="-128"/>
              </a:rPr>
              <a:t>– creating digital interventions that patients and clinicians find accessible, engaging, trustworthy, useful </a:t>
            </a:r>
          </a:p>
          <a:p>
            <a:endParaRPr lang="en-GB" altLang="en-US" dirty="0" smtClean="0">
              <a:ea typeface="MS PGothic" pitchFamily="34" charset="-128"/>
            </a:endParaRPr>
          </a:p>
        </p:txBody>
      </p:sp>
      <p:pic>
        <p:nvPicPr>
          <p:cNvPr id="8197" name="Picture 10" descr="http://www.mtbeurope.info/news/images/robotroundingnu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560320" cy="306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6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03350" y="980728"/>
            <a:ext cx="8496300" cy="649288"/>
          </a:xfrm>
        </p:spPr>
        <p:txBody>
          <a:bodyPr/>
          <a:lstStyle/>
          <a:p>
            <a:r>
              <a:rPr lang="en-GB" altLang="en-US" sz="3600" dirty="0" smtClean="0"/>
              <a:t>A </a:t>
            </a:r>
            <a:r>
              <a:rPr lang="en-GB" altLang="en-US" sz="3600" dirty="0" smtClean="0"/>
              <a:t>solution</a:t>
            </a:r>
            <a:r>
              <a:rPr lang="en-GB" altLang="en-US" sz="3600" dirty="0" smtClean="0"/>
              <a:t>:  </a:t>
            </a:r>
            <a:r>
              <a:rPr lang="en-GB" altLang="en-US" sz="3600" dirty="0" err="1" smtClean="0"/>
              <a:t>LifeGuide</a:t>
            </a:r>
            <a:r>
              <a:rPr lang="en-GB" altLang="en-US" sz="3600" dirty="0" smtClean="0"/>
              <a:t> </a:t>
            </a:r>
            <a:r>
              <a:rPr lang="en-GB" altLang="en-US" sz="3600" dirty="0" smtClean="0"/>
              <a:t>and </a:t>
            </a:r>
            <a:r>
              <a:rPr lang="en-GB" altLang="en-US" sz="3600" dirty="0" err="1" smtClean="0"/>
              <a:t>UBhave</a:t>
            </a:r>
            <a:r>
              <a:rPr lang="en-GB" altLang="en-US" sz="2800" b="1" dirty="0" smtClean="0"/>
              <a:t/>
            </a:r>
            <a:br>
              <a:rPr lang="en-GB" altLang="en-US" sz="2800" b="1" dirty="0" smtClean="0"/>
            </a:br>
            <a:endParaRPr lang="en-GB" altLang="en-US" sz="2400" dirty="0" smtClean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28" y="4050824"/>
            <a:ext cx="1428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1930723"/>
            <a:ext cx="8655944" cy="39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323D43"/>
                </a:solidFill>
                <a:latin typeface="+mn-lt"/>
              </a:rPr>
              <a:t>unique </a:t>
            </a:r>
            <a:r>
              <a:rPr lang="en-GB" altLang="en-US" sz="2800" dirty="0">
                <a:solidFill>
                  <a:srgbClr val="323D43"/>
                </a:solidFill>
                <a:latin typeface="+mn-lt"/>
              </a:rPr>
              <a:t>software </a:t>
            </a:r>
            <a:r>
              <a:rPr lang="en-GB" altLang="en-US" sz="2800" dirty="0" smtClean="0">
                <a:solidFill>
                  <a:srgbClr val="323D43"/>
                </a:solidFill>
                <a:latin typeface="+mn-lt"/>
              </a:rPr>
              <a:t>pioneered at </a:t>
            </a:r>
            <a:r>
              <a:rPr lang="en-GB" altLang="en-US" sz="2800" dirty="0" err="1" smtClean="0">
                <a:solidFill>
                  <a:srgbClr val="323D43"/>
                </a:solidFill>
                <a:latin typeface="+mn-lt"/>
              </a:rPr>
              <a:t>UoS</a:t>
            </a:r>
            <a:r>
              <a:rPr lang="en-GB" altLang="en-US" sz="2800" dirty="0" smtClean="0">
                <a:solidFill>
                  <a:srgbClr val="323D43"/>
                </a:solidFill>
                <a:latin typeface="+mn-lt"/>
              </a:rPr>
              <a:t> for creating digital interventions for PC, tablet, smart phone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altLang="en-US" sz="2800" dirty="0" smtClean="0">
              <a:solidFill>
                <a:srgbClr val="323D43"/>
              </a:solidFill>
              <a:latin typeface="+mn-lt"/>
            </a:endParaRPr>
          </a:p>
          <a:p>
            <a:pPr lvl="0" algn="l" eaLnBrk="1" hangingPunct="1">
              <a:spcAft>
                <a:spcPct val="70000"/>
              </a:spcAft>
              <a:buFontTx/>
              <a:buChar char="•"/>
            </a:pPr>
            <a:r>
              <a:rPr lang="en-GB" sz="2800" kern="0" dirty="0" smtClean="0">
                <a:solidFill>
                  <a:srgbClr val="323D43"/>
                </a:solidFill>
                <a:latin typeface="Georgia"/>
                <a:ea typeface="ＭＳ Ｐゴシック" pitchFamily="34" charset="-128"/>
              </a:rPr>
              <a:t>open </a:t>
            </a:r>
            <a:r>
              <a:rPr lang="en-GB" sz="2800" kern="0" dirty="0">
                <a:solidFill>
                  <a:srgbClr val="323D43"/>
                </a:solidFill>
                <a:latin typeface="Georgia"/>
                <a:ea typeface="ＭＳ Ｐゴシック" pitchFamily="34" charset="-128"/>
              </a:rPr>
              <a:t>source, free – can be used: </a:t>
            </a:r>
          </a:p>
          <a:p>
            <a:pPr lvl="0" algn="l" eaLnBrk="1" hangingPunct="1">
              <a:spcAft>
                <a:spcPct val="70000"/>
              </a:spcAft>
              <a:buFont typeface="Courier New" pitchFamily="49" charset="0"/>
              <a:buChar char="o"/>
            </a:pPr>
            <a:r>
              <a:rPr lang="en-GB" sz="2800" kern="0" dirty="0">
                <a:solidFill>
                  <a:srgbClr val="323D43"/>
                </a:solidFill>
                <a:latin typeface="Georgia"/>
                <a:ea typeface="ＭＳ Ｐゴシック" pitchFamily="34" charset="-128"/>
              </a:rPr>
              <a:t>by new researchers, students</a:t>
            </a:r>
          </a:p>
          <a:p>
            <a:pPr lvl="0" algn="l" eaLnBrk="1" hangingPunct="1">
              <a:spcAft>
                <a:spcPct val="70000"/>
              </a:spcAft>
              <a:buFont typeface="Courier New" pitchFamily="49" charset="0"/>
              <a:buChar char="o"/>
            </a:pPr>
            <a:r>
              <a:rPr lang="en-GB" sz="2800" kern="0" dirty="0">
                <a:solidFill>
                  <a:srgbClr val="323D43"/>
                </a:solidFill>
                <a:latin typeface="Georgia"/>
                <a:ea typeface="ＭＳ Ｐゴシック" pitchFamily="34" charset="-128"/>
              </a:rPr>
              <a:t>for pilot work</a:t>
            </a:r>
          </a:p>
          <a:p>
            <a:pPr lvl="0" algn="l" eaLnBrk="1" hangingPunct="1">
              <a:spcAft>
                <a:spcPct val="70000"/>
              </a:spcAft>
              <a:buFont typeface="Courier New" pitchFamily="49" charset="0"/>
              <a:buChar char="o"/>
            </a:pPr>
            <a:r>
              <a:rPr lang="en-GB" sz="2800" kern="0" dirty="0">
                <a:solidFill>
                  <a:srgbClr val="323D43"/>
                </a:solidFill>
                <a:latin typeface="Georgia"/>
                <a:ea typeface="ＭＳ Ｐゴシック" pitchFamily="34" charset="-128"/>
              </a:rPr>
              <a:t>by lower income </a:t>
            </a:r>
            <a:r>
              <a:rPr lang="en-GB" sz="2800" kern="0" dirty="0" smtClean="0">
                <a:solidFill>
                  <a:srgbClr val="323D43"/>
                </a:solidFill>
                <a:latin typeface="Georgia"/>
                <a:ea typeface="ＭＳ Ｐゴシック" pitchFamily="34" charset="-128"/>
              </a:rPr>
              <a:t>countries</a:t>
            </a:r>
            <a:endParaRPr lang="en-GB" altLang="en-US" dirty="0">
              <a:solidFill>
                <a:srgbClr val="323D4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14655"/>
            <a:ext cx="1703674" cy="9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2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What can you do in LifeGuide?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5184576" cy="3745011"/>
          </a:xfrm>
        </p:spPr>
        <p:txBody>
          <a:bodyPr/>
          <a:lstStyle/>
          <a:p>
            <a:pPr>
              <a:spcBef>
                <a:spcPts val="225"/>
              </a:spcBef>
            </a:pPr>
            <a:r>
              <a:rPr lang="en-GB" altLang="en-US" dirty="0" smtClean="0"/>
              <a:t>Create questionnaires, </a:t>
            </a:r>
            <a:r>
              <a:rPr lang="en-GB" altLang="en-US" dirty="0"/>
              <a:t>graphs of users’ progress over </a:t>
            </a:r>
            <a:r>
              <a:rPr lang="en-GB" altLang="en-US" dirty="0" smtClean="0"/>
              <a:t>time</a:t>
            </a:r>
          </a:p>
          <a:p>
            <a:pPr>
              <a:spcBef>
                <a:spcPts val="225"/>
              </a:spcBef>
            </a:pPr>
            <a:r>
              <a:rPr lang="en-GB" altLang="en-US" dirty="0"/>
              <a:t>Deliver tailored advice based on diagnostic questions, charted progress</a:t>
            </a:r>
          </a:p>
          <a:p>
            <a:pPr>
              <a:spcBef>
                <a:spcPts val="225"/>
              </a:spcBef>
            </a:pPr>
            <a:r>
              <a:rPr lang="en-GB" altLang="en-US" dirty="0" smtClean="0"/>
              <a:t>Create look and feel, add images and videos</a:t>
            </a:r>
          </a:p>
          <a:p>
            <a:pPr>
              <a:spcBef>
                <a:spcPts val="225"/>
              </a:spcBef>
            </a:pPr>
            <a:r>
              <a:rPr lang="en-GB" altLang="en-US" dirty="0" smtClean="0"/>
              <a:t>Send automated emails and text messages (e.g. reminders)</a:t>
            </a:r>
          </a:p>
          <a:p>
            <a:pPr marL="0" indent="0">
              <a:spcBef>
                <a:spcPts val="225"/>
              </a:spcBef>
              <a:buNone/>
            </a:pPr>
            <a:endParaRPr lang="en-GB" altLang="en-US" dirty="0" smtClean="0"/>
          </a:p>
        </p:txBody>
      </p:sp>
      <p:pic>
        <p:nvPicPr>
          <p:cNvPr id="8" name="Content Placeholder 3" descr="LifeGuide.jpg"/>
          <p:cNvPicPr>
            <a:picLocks noChangeAspect="1"/>
          </p:cNvPicPr>
          <p:nvPr/>
        </p:nvPicPr>
        <p:blipFill>
          <a:blip r:embed="rId2" cstate="print"/>
          <a:srcRect l="-31081" r="-31374"/>
          <a:stretch>
            <a:fillRect/>
          </a:stretch>
        </p:blipFill>
        <p:spPr bwMode="auto">
          <a:xfrm>
            <a:off x="4929190" y="1643050"/>
            <a:ext cx="4986445" cy="244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286250"/>
            <a:ext cx="269081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7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What can you do in LifeGuide?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85750" y="2000250"/>
            <a:ext cx="5748338" cy="452596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MS PGothic" pitchFamily="34" charset="-128"/>
              </a:rPr>
              <a:t>screening and multi-user registration</a:t>
            </a:r>
          </a:p>
          <a:p>
            <a:pPr eaLnBrk="1" hangingPunct="1"/>
            <a:r>
              <a:rPr lang="en-GB" altLang="en-US" dirty="0" smtClean="0">
                <a:ea typeface="MS PGothic" pitchFamily="34" charset="-128"/>
              </a:rPr>
              <a:t>stratified randomisation</a:t>
            </a:r>
          </a:p>
          <a:p>
            <a:pPr eaLnBrk="1" hangingPunct="1"/>
            <a:r>
              <a:rPr lang="en-GB" altLang="en-US" dirty="0" smtClean="0">
                <a:ea typeface="MS PGothic" pitchFamily="34" charset="-128"/>
              </a:rPr>
              <a:t>automated baseline and follow-up assessment</a:t>
            </a:r>
          </a:p>
          <a:p>
            <a:pPr eaLnBrk="1" hangingPunct="1"/>
            <a:r>
              <a:rPr lang="en-GB" altLang="en-US" dirty="0" smtClean="0">
                <a:ea typeface="MS PGothic" pitchFamily="34" charset="-128"/>
              </a:rPr>
              <a:t>monitoring throughput and adherence (all website usage recorded in detail)</a:t>
            </a:r>
          </a:p>
          <a:p>
            <a:pPr eaLnBrk="1" hangingPunct="1"/>
            <a:r>
              <a:rPr lang="en-GB" altLang="en-US" dirty="0" smtClean="0">
                <a:ea typeface="MS PGothic" pitchFamily="34" charset="-128"/>
              </a:rPr>
              <a:t>output all data to Excel</a:t>
            </a:r>
          </a:p>
        </p:txBody>
      </p:sp>
      <p:pic>
        <p:nvPicPr>
          <p:cNvPr id="27652" name="Picture 3" descr="Syn-sessions-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1" r="-4781"/>
          <a:stretch>
            <a:fillRect/>
          </a:stretch>
        </p:blipFill>
        <p:spPr bwMode="auto">
          <a:xfrm>
            <a:off x="6072188" y="1928813"/>
            <a:ext cx="272256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Syn-session-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143375"/>
            <a:ext cx="24860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9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the </a:t>
            </a:r>
            <a:r>
              <a:rPr lang="en-GB" dirty="0" err="1" smtClean="0"/>
              <a:t>LifeGuide</a:t>
            </a:r>
            <a:r>
              <a:rPr lang="en-GB" dirty="0" smtClean="0"/>
              <a:t>:  flexibility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2592387"/>
          </a:xfrm>
        </p:spPr>
        <p:txBody>
          <a:bodyPr/>
          <a:lstStyle/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allows very flexible iterative development over time (e.g. after multiple pilots, trials etc.)</a:t>
            </a:r>
          </a:p>
          <a:p>
            <a:pPr eaLnBrk="1" hangingPunct="1"/>
            <a:r>
              <a:rPr lang="en-GB" sz="2800" dirty="0">
                <a:ea typeface="ＭＳ Ｐゴシック" pitchFamily="34" charset="-128"/>
              </a:rPr>
              <a:t>y</a:t>
            </a:r>
            <a:r>
              <a:rPr lang="en-GB" sz="2800" dirty="0" smtClean="0">
                <a:ea typeface="ＭＳ Ｐゴシック" pitchFamily="34" charset="-128"/>
              </a:rPr>
              <a:t>ou can </a:t>
            </a:r>
            <a:r>
              <a:rPr lang="en-GB" sz="2800" dirty="0">
                <a:ea typeface="ＭＳ Ｐゴシック" pitchFamily="34" charset="-128"/>
              </a:rPr>
              <a:t>modify </a:t>
            </a:r>
            <a:r>
              <a:rPr lang="en-GB" sz="2800" dirty="0" smtClean="0">
                <a:ea typeface="ＭＳ Ｐゴシック" pitchFamily="34" charset="-128"/>
              </a:rPr>
              <a:t>your interventions in the future (e.g</a:t>
            </a:r>
            <a:r>
              <a:rPr lang="en-GB" sz="2800" dirty="0">
                <a:ea typeface="ＭＳ Ｐゴシック" pitchFamily="34" charset="-128"/>
              </a:rPr>
              <a:t>. </a:t>
            </a:r>
            <a:r>
              <a:rPr lang="en-GB" sz="2800" dirty="0" smtClean="0">
                <a:ea typeface="ＭＳ Ｐゴシック" pitchFamily="34" charset="-128"/>
              </a:rPr>
              <a:t>for dissemination, when circumstances change, for other contexts)</a:t>
            </a:r>
          </a:p>
          <a:p>
            <a:pPr eaLnBrk="1" hangingPunct="1"/>
            <a:r>
              <a:rPr lang="en-GB" sz="2800" dirty="0">
                <a:ea typeface="ＭＳ Ｐゴシック" pitchFamily="34" charset="-128"/>
              </a:rPr>
              <a:t>y</a:t>
            </a:r>
            <a:r>
              <a:rPr lang="en-GB" sz="2800" dirty="0" smtClean="0">
                <a:ea typeface="ＭＳ Ｐゴシック" pitchFamily="34" charset="-128"/>
              </a:rPr>
              <a:t>ou can ‘copy and paste’ interventions or parts of interventions for other purposes</a:t>
            </a:r>
            <a:endParaRPr lang="en-GB" sz="2800" dirty="0">
              <a:ea typeface="ＭＳ Ｐゴシック" pitchFamily="34" charset="-128"/>
            </a:endParaRP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  <p:pic>
        <p:nvPicPr>
          <p:cNvPr id="5" name="Picture 3" descr="LifeGuide welcome p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" b="59957"/>
          <a:stretch/>
        </p:blipFill>
        <p:spPr bwMode="auto">
          <a:xfrm>
            <a:off x="1000125" y="5605374"/>
            <a:ext cx="715645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9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/>
              <a:t>LifeGuide</a:t>
            </a:r>
            <a:r>
              <a:rPr lang="en-GB" altLang="en-US" dirty="0" smtClean="0"/>
              <a:t> community comment facility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fld id="{68A72F41-3F00-44C7-8001-D0DC2FB97EE1}" type="slidenum">
              <a:rPr lang="en-GB" altLang="en-US" sz="1400">
                <a:latin typeface="Georgia" pitchFamily="18" charset="0"/>
              </a:rPr>
              <a:pPr/>
              <a:t>8</a:t>
            </a:fld>
            <a:endParaRPr lang="en-GB" altLang="en-US" sz="1400">
              <a:latin typeface="Georgia" pitchFamily="18" charset="0"/>
            </a:endParaRP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 b="14017"/>
          <a:stretch>
            <a:fillRect/>
          </a:stretch>
        </p:blipFill>
        <p:spPr>
          <a:xfrm>
            <a:off x="561975" y="1700213"/>
            <a:ext cx="802005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3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820150" cy="649288"/>
          </a:xfrm>
        </p:spPr>
        <p:txBody>
          <a:bodyPr/>
          <a:lstStyle/>
          <a:p>
            <a:r>
              <a:rPr lang="en-GB" dirty="0" smtClean="0"/>
              <a:t>Advantages of the </a:t>
            </a:r>
            <a:r>
              <a:rPr lang="en-GB" dirty="0" err="1" smtClean="0"/>
              <a:t>LifeGuide</a:t>
            </a:r>
            <a:r>
              <a:rPr lang="en-GB" dirty="0" smtClean="0"/>
              <a:t>:  collaboration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2592387"/>
          </a:xfrm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772816"/>
            <a:ext cx="7416824" cy="573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1" hangingPunct="1">
              <a:spcAft>
                <a:spcPct val="70000"/>
              </a:spcAft>
              <a:buFontTx/>
              <a:buChar char="•"/>
            </a:pPr>
            <a:r>
              <a:rPr lang="en-GB" sz="2800" kern="0" dirty="0" err="1" smtClean="0">
                <a:solidFill>
                  <a:srgbClr val="323D43"/>
                </a:solidFill>
                <a:latin typeface="Georgia"/>
                <a:ea typeface="ＭＳ Ｐゴシック"/>
              </a:rPr>
              <a:t>LifeGuide</a:t>
            </a:r>
            <a:r>
              <a:rPr lang="en-GB" sz="2800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 Community Virtual </a:t>
            </a:r>
            <a:r>
              <a:rPr lang="en-GB" sz="2800" kern="0" dirty="0">
                <a:solidFill>
                  <a:srgbClr val="323D43"/>
                </a:solidFill>
                <a:latin typeface="Georgia"/>
                <a:ea typeface="ＭＳ Ｐゴシック"/>
              </a:rPr>
              <a:t>Research </a:t>
            </a:r>
            <a:r>
              <a:rPr lang="en-GB" sz="2800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Environment supports joint development by large, dispersed teams</a:t>
            </a:r>
            <a:endParaRPr lang="en-GB" sz="2800" kern="0" dirty="0">
              <a:solidFill>
                <a:srgbClr val="323D43"/>
              </a:solidFill>
              <a:latin typeface="Georgia"/>
              <a:ea typeface="ＭＳ Ｐゴシック"/>
            </a:endParaRPr>
          </a:p>
          <a:p>
            <a:pPr marL="342900" lvl="0" indent="-342900" algn="l" eaLnBrk="1" hangingPunct="1">
              <a:spcAft>
                <a:spcPct val="70000"/>
              </a:spcAft>
              <a:buFontTx/>
              <a:buChar char="•"/>
            </a:pPr>
            <a:r>
              <a:rPr lang="en-GB" sz="2800" kern="0" dirty="0">
                <a:solidFill>
                  <a:srgbClr val="323D43"/>
                </a:solidFill>
                <a:latin typeface="Georgia"/>
              </a:rPr>
              <a:t>e</a:t>
            </a:r>
            <a:r>
              <a:rPr lang="en-GB" sz="2800" kern="0" dirty="0" smtClean="0">
                <a:solidFill>
                  <a:srgbClr val="323D43"/>
                </a:solidFill>
                <a:latin typeface="Georgia"/>
              </a:rPr>
              <a:t>asy modification supports (international) sharing of interventions </a:t>
            </a:r>
            <a:r>
              <a:rPr lang="en-GB" sz="2800" kern="0" dirty="0">
                <a:solidFill>
                  <a:srgbClr val="323D43"/>
                </a:solidFill>
                <a:latin typeface="Georgia"/>
              </a:rPr>
              <a:t>or </a:t>
            </a:r>
            <a:r>
              <a:rPr lang="en-GB" sz="2800" kern="0" dirty="0" smtClean="0">
                <a:solidFill>
                  <a:srgbClr val="323D43"/>
                </a:solidFill>
                <a:latin typeface="Georgia"/>
              </a:rPr>
              <a:t>components  (</a:t>
            </a:r>
            <a:r>
              <a:rPr lang="en-GB" sz="2800" kern="0" dirty="0">
                <a:solidFill>
                  <a:srgbClr val="323D43"/>
                </a:solidFill>
                <a:latin typeface="Georgia"/>
              </a:rPr>
              <a:t>e.g. translation into different </a:t>
            </a:r>
            <a:r>
              <a:rPr lang="en-GB" sz="2800" kern="0" dirty="0" smtClean="0">
                <a:solidFill>
                  <a:srgbClr val="323D43"/>
                </a:solidFill>
                <a:latin typeface="Georgia"/>
              </a:rPr>
              <a:t>languages, </a:t>
            </a:r>
            <a:r>
              <a:rPr lang="en-GB" sz="2800" kern="0" dirty="0">
                <a:solidFill>
                  <a:srgbClr val="323D43"/>
                </a:solidFill>
                <a:latin typeface="Georgia"/>
              </a:rPr>
              <a:t>adding context-specific advice</a:t>
            </a:r>
            <a:r>
              <a:rPr lang="en-GB" sz="2800" kern="0" dirty="0" smtClean="0">
                <a:solidFill>
                  <a:srgbClr val="323D43"/>
                </a:solidFill>
                <a:latin typeface="Georgia"/>
              </a:rPr>
              <a:t>)</a:t>
            </a:r>
          </a:p>
          <a:p>
            <a:pPr marL="342900" indent="-342900" algn="l" eaLnBrk="1" hangingPunct="1">
              <a:spcAft>
                <a:spcPct val="70000"/>
              </a:spcAft>
              <a:buFontTx/>
              <a:buChar char="•"/>
            </a:pPr>
            <a:r>
              <a:rPr lang="en-GB" sz="2800" kern="0" dirty="0">
                <a:solidFill>
                  <a:srgbClr val="323D43"/>
                </a:solidFill>
                <a:latin typeface="Georgia"/>
              </a:rPr>
              <a:t>reduces time and costs caused by duplication of programming </a:t>
            </a:r>
            <a:r>
              <a:rPr lang="en-GB" sz="2800" kern="0" dirty="0" smtClean="0">
                <a:solidFill>
                  <a:srgbClr val="323D43"/>
                </a:solidFill>
                <a:latin typeface="Georgia"/>
              </a:rPr>
              <a:t>for	 interventions (liked by </a:t>
            </a:r>
            <a:r>
              <a:rPr lang="en-GB" sz="2800" kern="0" dirty="0">
                <a:solidFill>
                  <a:srgbClr val="323D43"/>
                </a:solidFill>
                <a:latin typeface="Georgia"/>
              </a:rPr>
              <a:t>funders!)</a:t>
            </a:r>
          </a:p>
          <a:p>
            <a:pPr marL="342900" lvl="0" indent="-342900" algn="l" eaLnBrk="1" hangingPunct="1">
              <a:spcAft>
                <a:spcPct val="70000"/>
              </a:spcAft>
              <a:buFontTx/>
              <a:buChar char="•"/>
            </a:pPr>
            <a:endParaRPr lang="en-GB" sz="2800" kern="0" dirty="0" smtClean="0">
              <a:solidFill>
                <a:srgbClr val="323D43"/>
              </a:solidFill>
              <a:latin typeface="Georgia"/>
            </a:endParaRPr>
          </a:p>
        </p:txBody>
      </p:sp>
      <p:pic>
        <p:nvPicPr>
          <p:cNvPr id="2050" name="Picture 2" descr="http://www.intel.com/content/dam/www/public/us/en/images/photography/UNCOR_UniCollab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uos_ppt__template_psychology">
  <a:themeElements>
    <a:clrScheme name="uos_ppt__template_psychology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psychology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uos_ppt__template_psychology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6215</TotalTime>
  <Words>732</Words>
  <Application>Microsoft Office PowerPoint</Application>
  <PresentationFormat>On-screen Show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uos_ppt__template_v7</vt:lpstr>
      <vt:lpstr>UOS divider slide design</vt:lpstr>
      <vt:lpstr>UOS full bleed image</vt:lpstr>
      <vt:lpstr>1_UOS divider slide design</vt:lpstr>
      <vt:lpstr>2_UOS divider slide design</vt:lpstr>
      <vt:lpstr>3_UOS divider slide design</vt:lpstr>
      <vt:lpstr>4_UOS divider slide design</vt:lpstr>
      <vt:lpstr>1_uos_ppt__template_v7</vt:lpstr>
      <vt:lpstr>2_uos_ppt__template_v7</vt:lpstr>
      <vt:lpstr>3_uos_ppt__template_v7</vt:lpstr>
      <vt:lpstr>4_uos_ppt__template_v7</vt:lpstr>
      <vt:lpstr>uos_ppt__template_psychology</vt:lpstr>
      <vt:lpstr>Office Theme</vt:lpstr>
      <vt:lpstr>Digital public health interventions: potential and challenges </vt:lpstr>
      <vt:lpstr>Potential and challenges of digital interventions for public health interventions</vt:lpstr>
      <vt:lpstr>Multidisciplinary challenge facing digital interventions</vt:lpstr>
      <vt:lpstr>A solution:  LifeGuide and UBhave </vt:lpstr>
      <vt:lpstr>What can you do in LifeGuide?</vt:lpstr>
      <vt:lpstr>What can you do in LifeGuide?</vt:lpstr>
      <vt:lpstr>Advantages of the LifeGuide:  flexibility</vt:lpstr>
      <vt:lpstr>LifeGuide community comment facility</vt:lpstr>
      <vt:lpstr>Advantages of the LifeGuide:  collaboration</vt:lpstr>
      <vt:lpstr>    Example 1:  Diabetes Literacy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POWeR (Positive Online Weight Reduction)</vt:lpstr>
      <vt:lpstr>Example 3:  INTRO</vt:lpstr>
      <vt:lpstr>Example 4:  PRIMIT</vt:lpstr>
      <vt:lpstr>Where next?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ly3</cp:lastModifiedBy>
  <cp:revision>307</cp:revision>
  <dcterms:created xsi:type="dcterms:W3CDTF">2008-01-18T13:45:32Z</dcterms:created>
  <dcterms:modified xsi:type="dcterms:W3CDTF">2014-06-10T09:43:56Z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847341574</vt:i4>
  </property>
  <property fmtid="{D5CDD505-2E9C-101B-9397-08002B2CF9AE}" pid="3" name="_NewReviewCycle">
    <vt:lpwstr/>
  </property>
  <property fmtid="{D5CDD505-2E9C-101B-9397-08002B2CF9AE}" pid="4" name="_EmailSubject">
    <vt:lpwstr>Sending us your presentations for the Population health conference asap</vt:lpwstr>
  </property>
  <property fmtid="{D5CDD505-2E9C-101B-9397-08002B2CF9AE}" pid="5" name="_AuthorEmail">
    <vt:lpwstr>L.Yardley@soton.ac.uk</vt:lpwstr>
  </property>
  <property fmtid="{D5CDD505-2E9C-101B-9397-08002B2CF9AE}" pid="6" name="_AuthorEmailDisplayName">
    <vt:lpwstr>Yardley L.</vt:lpwstr>
  </property>
</Properties>
</file>